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4"/>
  </p:sldMasterIdLst>
  <p:notesMasterIdLst>
    <p:notesMasterId r:id="rId12"/>
  </p:notesMasterIdLst>
  <p:handoutMasterIdLst>
    <p:handoutMasterId r:id="rId13"/>
  </p:handoutMasterIdLst>
  <p:sldIdLst>
    <p:sldId id="256" r:id="rId5"/>
    <p:sldId id="279" r:id="rId6"/>
    <p:sldId id="261" r:id="rId7"/>
    <p:sldId id="260" r:id="rId8"/>
    <p:sldId id="295" r:id="rId9"/>
    <p:sldId id="280" r:id="rId10"/>
    <p:sldId id="282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0876" autoAdjust="0"/>
  </p:normalViewPr>
  <p:slideViewPr>
    <p:cSldViewPr snapToGrid="0" showGuides="1">
      <p:cViewPr varScale="1">
        <p:scale>
          <a:sx n="66" d="100"/>
          <a:sy n="66" d="100"/>
        </p:scale>
        <p:origin x="858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72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1" name="Picture Placeholder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smtClean="0"/>
              <a:t>Chapter </a:t>
            </a:r>
            <a:r>
              <a:rPr lang="en-US" smtClean="0"/>
              <a:t>4_1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altLang="en-US" sz="3200" i="1" dirty="0" smtClean="0">
                <a:cs typeface="Times New Roman" panose="02020603050405020304" pitchFamily="18" charset="0"/>
              </a:rPr>
              <a:t>Energy</a:t>
            </a:r>
            <a:r>
              <a:rPr lang="en-US" altLang="en-US" sz="3200" i="1" dirty="0">
                <a:cs typeface="Times New Roman" panose="02020603050405020304" pitchFamily="18" charset="0"/>
              </a:rPr>
              <a:t>, Heat, Work, and Power of the Body</a:t>
            </a:r>
            <a:r>
              <a:rPr lang="en-US" altLang="en-US" sz="3200" dirty="0"/>
              <a:t/>
            </a:r>
            <a:br>
              <a:rPr lang="en-US" altLang="en-US" sz="3200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 </a:t>
            </a:r>
            <a:r>
              <a:rPr lang="en-US" dirty="0" err="1" smtClean="0"/>
              <a:t>rafid</a:t>
            </a:r>
            <a:r>
              <a:rPr lang="en-US" dirty="0" smtClean="0"/>
              <a:t> </a:t>
            </a:r>
            <a:r>
              <a:rPr lang="en-US" dirty="0" err="1" smtClean="0"/>
              <a:t>albadr</a:t>
            </a:r>
            <a:r>
              <a:rPr lang="en-US" dirty="0" smtClean="0"/>
              <a:t> |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i="1" u="sng" dirty="0">
                <a:latin typeface="Cambria" panose="02040503050406030204" pitchFamily="18" charset="0"/>
                <a:cs typeface="Times New Roman" panose="02020603050405020304" pitchFamily="18" charset="0"/>
              </a:rPr>
              <a:t>Ch_4: Energy, Heat, Work, and Power of the Body</a:t>
            </a:r>
            <a:r>
              <a:rPr lang="en-US" altLang="en-US" sz="4400" dirty="0"/>
              <a:t/>
            </a:r>
            <a:br>
              <a:rPr lang="en-US" altLang="en-US" sz="4400" dirty="0"/>
            </a:br>
            <a:r>
              <a:rPr lang="en-US" altLang="en-US" sz="4400" b="1" i="1" u="sng" dirty="0" smtClean="0">
                <a:latin typeface="Times New Roman" panose="02020603050405020304" pitchFamily="18" charset="0"/>
              </a:rPr>
              <a:t>:</a:t>
            </a:r>
            <a:endParaRPr lang="en-US" altLang="en-US" sz="4400" b="1" i="1" dirty="0"/>
          </a:p>
        </p:txBody>
      </p:sp>
      <p:pic>
        <p:nvPicPr>
          <p:cNvPr id="7" name="صورة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629" y="1853248"/>
            <a:ext cx="5422512" cy="3650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66486" y="3601267"/>
            <a:ext cx="56229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>
                <a:solidFill>
                  <a:srgbClr val="FFFF00"/>
                </a:solidFill>
                <a:cs typeface="Times New Roman" panose="02020603050405020304" pitchFamily="18" charset="0"/>
              </a:rPr>
              <a:t>25% used by the skeletal muscles and the heart</a:t>
            </a:r>
            <a:endParaRPr lang="en-US" altLang="en-US" sz="2000" dirty="0">
              <a:solidFill>
                <a:srgbClr val="FFFF00"/>
              </a:solidFill>
            </a:endParaRPr>
          </a:p>
          <a:p>
            <a:r>
              <a:rPr lang="en-US" altLang="en-US" sz="2000" dirty="0">
                <a:solidFill>
                  <a:srgbClr val="FFFF00"/>
                </a:solidFill>
                <a:cs typeface="Times New Roman" panose="02020603050405020304" pitchFamily="18" charset="0"/>
              </a:rPr>
              <a:t>19% used by the brain</a:t>
            </a:r>
            <a:endParaRPr lang="en-US" altLang="en-US" sz="2000" dirty="0">
              <a:solidFill>
                <a:srgbClr val="FFFF00"/>
              </a:solidFill>
            </a:endParaRPr>
          </a:p>
          <a:p>
            <a:r>
              <a:rPr lang="en-US" altLang="en-US" sz="2000" dirty="0">
                <a:solidFill>
                  <a:srgbClr val="FFFF00"/>
                </a:solidFill>
                <a:cs typeface="Times New Roman" panose="02020603050405020304" pitchFamily="18" charset="0"/>
              </a:rPr>
              <a:t>10% used by the kidneys</a:t>
            </a:r>
            <a:endParaRPr lang="en-US" altLang="en-US" sz="2000" dirty="0">
              <a:solidFill>
                <a:srgbClr val="FFFF00"/>
              </a:solidFill>
            </a:endParaRPr>
          </a:p>
          <a:p>
            <a:r>
              <a:rPr lang="en-US" altLang="en-US" sz="2000" dirty="0">
                <a:solidFill>
                  <a:srgbClr val="FFFF00"/>
                </a:solidFill>
                <a:cs typeface="Times New Roman" panose="02020603050405020304" pitchFamily="18" charset="0"/>
              </a:rPr>
              <a:t>27% used by liver and spleen</a:t>
            </a:r>
            <a:endParaRPr lang="en-US" altLang="en-US" sz="2000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4892" y="2357925"/>
            <a:ext cx="5226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/>
              <a:t>metabolism is any energy usage by the body</a:t>
            </a:r>
            <a:endParaRPr lang="ar-IQ" altLang="en-US" dirty="0"/>
          </a:p>
        </p:txBody>
      </p:sp>
    </p:spTree>
    <p:extLst>
      <p:ext uri="{BB962C8B-B14F-4D97-AF65-F5344CB8AC3E}">
        <p14:creationId xmlns:p14="http://schemas.microsoft.com/office/powerpoint/2010/main" val="48823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09600" y="801687"/>
            <a:ext cx="80118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The First Law of Thermodynamics is essentially the conservation of energy in any process. In reference to the body, it can be stated as</a:t>
            </a:r>
            <a:endParaRPr lang="ar-IQ" altLang="en-US" dirty="0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171" y="1621972"/>
            <a:ext cx="16097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088571" y="2075203"/>
            <a:ext cx="5867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Δ</a:t>
            </a:r>
            <a:r>
              <a:rPr lang="en-US" altLang="en-US" i="1">
                <a:solidFill>
                  <a:srgbClr val="FFFF00"/>
                </a:solidFill>
              </a:rPr>
              <a:t>U  </a:t>
            </a:r>
            <a:r>
              <a:rPr lang="en-US" altLang="en-US">
                <a:solidFill>
                  <a:srgbClr val="FFFF00"/>
                </a:solidFill>
              </a:rPr>
              <a:t>is the change in stored energy, </a:t>
            </a:r>
          </a:p>
          <a:p>
            <a:pPr eaLnBrk="1" hangingPunct="1"/>
            <a:r>
              <a:rPr lang="en-US" altLang="en-US" i="1">
                <a:solidFill>
                  <a:srgbClr val="FFFF00"/>
                </a:solidFill>
              </a:rPr>
              <a:t>Q  </a:t>
            </a:r>
            <a:r>
              <a:rPr lang="en-US" altLang="en-US">
                <a:solidFill>
                  <a:srgbClr val="FFFF00"/>
                </a:solidFill>
              </a:rPr>
              <a:t>is the heat flow to the body, and </a:t>
            </a:r>
          </a:p>
          <a:p>
            <a:pPr eaLnBrk="1" hangingPunct="1"/>
            <a:r>
              <a:rPr lang="en-US" altLang="en-US" i="1">
                <a:solidFill>
                  <a:srgbClr val="FFFF00"/>
                </a:solidFill>
              </a:rPr>
              <a:t>W  </a:t>
            </a:r>
            <a:r>
              <a:rPr lang="en-US" altLang="en-US">
                <a:solidFill>
                  <a:srgbClr val="FFFF00"/>
                </a:solidFill>
              </a:rPr>
              <a:t>is the mechanical work done by the body</a:t>
            </a:r>
            <a:endParaRPr lang="ar-IQ" altLang="en-US">
              <a:solidFill>
                <a:srgbClr val="FFFF00"/>
              </a:solidFill>
            </a:endParaRPr>
          </a:p>
        </p:txBody>
      </p:sp>
      <p:pic>
        <p:nvPicPr>
          <p:cNvPr id="11" name="Picture 14" descr="Part4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71" y="3143590"/>
            <a:ext cx="7881256" cy="2210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486400" y="5353592"/>
            <a:ext cx="6705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FFFF00"/>
                </a:solidFill>
                <a:cs typeface="Times New Roman" panose="02020603050405020304" pitchFamily="18" charset="0"/>
              </a:rPr>
              <a:t>1st. Catabolic rate or rate of change of stored energy,</a:t>
            </a:r>
          </a:p>
          <a:p>
            <a:r>
              <a:rPr lang="en-US" altLang="en-US" dirty="0">
                <a:solidFill>
                  <a:srgbClr val="FFFF00"/>
                </a:solidFill>
                <a:cs typeface="Times New Roman" panose="02020603050405020304" pitchFamily="18" charset="0"/>
              </a:rPr>
              <a:t> 2nd. Heat loss or absorption rate, and </a:t>
            </a:r>
          </a:p>
          <a:p>
            <a:r>
              <a:rPr lang="en-US" altLang="en-US" dirty="0">
                <a:solidFill>
                  <a:srgbClr val="FFFF00"/>
                </a:solidFill>
                <a:cs typeface="Times New Roman" panose="02020603050405020304" pitchFamily="18" charset="0"/>
              </a:rPr>
              <a:t>3rd. Mechanical power.</a:t>
            </a:r>
            <a:r>
              <a:rPr lang="en-US" altLang="en-US" dirty="0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766" y="5498054"/>
            <a:ext cx="20955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11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289" y="243168"/>
            <a:ext cx="9404723" cy="1400530"/>
          </a:xfrm>
        </p:spPr>
        <p:txBody>
          <a:bodyPr/>
          <a:lstStyle/>
          <a:p>
            <a:pPr rtl="0"/>
            <a:r>
              <a:rPr lang="en-US" b="1" dirty="0"/>
              <a:t>Types of thermometers</a:t>
            </a:r>
            <a:br>
              <a:rPr lang="en-US" b="1" dirty="0"/>
            </a:br>
            <a:r>
              <a:rPr lang="ar-IQ" altLang="en-US" dirty="0"/>
              <a:t/>
            </a:r>
            <a:br>
              <a:rPr lang="ar-IQ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10"/>
          <p:cNvSpPr>
            <a:spLocks noGrp="1" noChangeArrowheads="1"/>
          </p:cNvSpPr>
          <p:nvPr>
            <p:ph sz="half" idx="1"/>
          </p:nvPr>
        </p:nvSpPr>
        <p:spPr bwMode="auto">
          <a:xfrm>
            <a:off x="199902" y="1276620"/>
            <a:ext cx="10468098" cy="20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r>
              <a:rPr lang="en-US" altLang="en-US" sz="2400" dirty="0"/>
              <a:t>Heat flow includes heat production from the metabolism (</a:t>
            </a:r>
            <a:r>
              <a:rPr lang="en-US" altLang="en-US" sz="2400" i="1" dirty="0" err="1"/>
              <a:t>Q</a:t>
            </a:r>
            <a:r>
              <a:rPr lang="en-US" altLang="en-US" sz="2400" baseline="-25000" dirty="0" err="1"/>
              <a:t>met</a:t>
            </a:r>
            <a:r>
              <a:rPr lang="en-US" altLang="en-US" sz="2400" dirty="0"/>
              <a:t>) and heat loss (</a:t>
            </a:r>
            <a:r>
              <a:rPr lang="en-US" altLang="en-US" sz="2400" i="1" dirty="0" err="1"/>
              <a:t>Q</a:t>
            </a:r>
            <a:r>
              <a:rPr lang="en-US" altLang="en-US" sz="2400" baseline="-25000" dirty="0" err="1"/>
              <a:t>loss</a:t>
            </a:r>
            <a:r>
              <a:rPr lang="en-US" altLang="en-US" sz="2400" dirty="0"/>
              <a:t>) from radiation, convection, conduction, and evaporation.</a:t>
            </a:r>
            <a:endParaRPr lang="ar-IQ" altLang="en-US" sz="2400" dirty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ar-IQ" altLang="en-US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000314" y="2307262"/>
            <a:ext cx="4037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 dirty="0" err="1"/>
              <a:t>Q</a:t>
            </a:r>
            <a:r>
              <a:rPr lang="en-US" altLang="en-US" baseline="-25000" dirty="0" err="1"/>
              <a:t>met</a:t>
            </a:r>
            <a:r>
              <a:rPr lang="en-US" altLang="en-US" baseline="-25000" dirty="0"/>
              <a:t> </a:t>
            </a:r>
            <a:r>
              <a:rPr lang="en-US" altLang="en-US" dirty="0"/>
              <a:t>is called the metabolic rate (MR).</a:t>
            </a:r>
          </a:p>
        </p:txBody>
      </p:sp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528" y="3351509"/>
            <a:ext cx="27813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865" y="2764279"/>
            <a:ext cx="318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994735" y="4296717"/>
            <a:ext cx="338554" cy="461665"/>
          </a:xfrm>
          <a:prstGeom prst="rect">
            <a:avLst/>
          </a:prstGeom>
          <a:noFill/>
          <a:ln w="28575" cap="flat" cmpd="sng">
            <a:noFill/>
            <a:prstDash val="solid"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 eaLnBrk="0" hangingPunct="0">
              <a:defRPr/>
            </a:pPr>
            <a:r>
              <a:rPr lang="en-US" sz="2400" dirty="0" smtClean="0">
                <a:solidFill>
                  <a:srgbClr val="66FF33"/>
                </a:solidFill>
                <a:latin typeface="Times New Roman" pitchFamily="18" charset="0"/>
                <a:ea typeface="CMR10"/>
              </a:rPr>
              <a:t>1</a:t>
            </a:r>
            <a:endParaRPr lang="en-US" sz="2400" dirty="0">
              <a:solidFill>
                <a:srgbClr val="66F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6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289" y="243168"/>
            <a:ext cx="9404723" cy="1400530"/>
          </a:xfrm>
        </p:spPr>
        <p:txBody>
          <a:bodyPr/>
          <a:lstStyle/>
          <a:p>
            <a:pPr rtl="0"/>
            <a:r>
              <a:rPr lang="en-US" b="1" dirty="0"/>
              <a:t/>
            </a:r>
            <a:br>
              <a:rPr lang="en-US" b="1" dirty="0"/>
            </a:br>
            <a:r>
              <a:rPr lang="ar-IQ" altLang="en-US" dirty="0"/>
              <a:t/>
            </a:r>
            <a:br>
              <a:rPr lang="ar-IQ" altLang="en-US" dirty="0"/>
            </a:br>
            <a:endParaRPr lang="en-US" dirty="0"/>
          </a:p>
        </p:txBody>
      </p:sp>
      <p:sp>
        <p:nvSpPr>
          <p:cNvPr id="9" name="Rectangle 10"/>
          <p:cNvSpPr>
            <a:spLocks noGrp="1" noChangeArrowheads="1"/>
          </p:cNvSpPr>
          <p:nvPr>
            <p:ph sz="half" idx="1"/>
          </p:nvPr>
        </p:nvSpPr>
        <p:spPr bwMode="auto">
          <a:xfrm>
            <a:off x="170873" y="987924"/>
            <a:ext cx="90311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endParaRPr lang="ar-IQ" altLang="en-US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8650" y="1907739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Low" eaLnBrk="0" hangingPunct="0">
              <a:defRPr/>
            </a:pPr>
            <a:r>
              <a:rPr lang="en-US" sz="2800" dirty="0">
                <a:latin typeface="Times New Roman" pitchFamily="18" charset="0"/>
                <a:ea typeface="CMR10"/>
              </a:rPr>
              <a:t>calorie (</a:t>
            </a:r>
            <a:r>
              <a:rPr lang="en-US" sz="2800" dirty="0" err="1">
                <a:latin typeface="Times New Roman" pitchFamily="18" charset="0"/>
                <a:ea typeface="CMR10"/>
              </a:rPr>
              <a:t>cal</a:t>
            </a:r>
            <a:r>
              <a:rPr lang="en-US" sz="2800" dirty="0">
                <a:latin typeface="Times New Roman" pitchFamily="18" charset="0"/>
                <a:ea typeface="CMR10"/>
              </a:rPr>
              <a:t>) = 4</a:t>
            </a:r>
            <a:r>
              <a:rPr lang="en-US" sz="2800" i="1" dirty="0">
                <a:latin typeface="Times New Roman" pitchFamily="18" charset="0"/>
                <a:ea typeface="CMMI10"/>
              </a:rPr>
              <a:t>.</a:t>
            </a:r>
            <a:r>
              <a:rPr lang="en-US" sz="2800" dirty="0">
                <a:latin typeface="Times New Roman" pitchFamily="18" charset="0"/>
                <a:ea typeface="CMR10"/>
              </a:rPr>
              <a:t>184 joule (J)</a:t>
            </a:r>
            <a:r>
              <a:rPr lang="en-US" sz="2800" i="1" dirty="0">
                <a:latin typeface="Times New Roman" pitchFamily="18" charset="0"/>
                <a:ea typeface="CMMI10"/>
              </a:rPr>
              <a:t>.           </a:t>
            </a:r>
            <a:r>
              <a:rPr lang="en-US" sz="2800" dirty="0">
                <a:latin typeface="Times New Roman" pitchFamily="18" charset="0"/>
                <a:ea typeface="CMR10"/>
              </a:rPr>
              <a:t>(4.4)</a:t>
            </a:r>
            <a:endParaRPr lang="en-US" sz="2800" dirty="0"/>
          </a:p>
          <a:p>
            <a:pPr indent="215900" algn="justLow" eaLnBrk="0" hangingPunct="0">
              <a:defRPr/>
            </a:pPr>
            <a:r>
              <a:rPr lang="en-US" sz="2800" dirty="0">
                <a:latin typeface="Times New Roman" pitchFamily="18" charset="0"/>
                <a:ea typeface="CMR10"/>
              </a:rPr>
              <a:t>1 kilocalorie (1 kcal = 1,000 </a:t>
            </a:r>
            <a:r>
              <a:rPr lang="en-US" sz="2800" dirty="0" err="1">
                <a:latin typeface="Times New Roman" pitchFamily="18" charset="0"/>
                <a:ea typeface="CMR10"/>
              </a:rPr>
              <a:t>cal</a:t>
            </a:r>
            <a:r>
              <a:rPr lang="en-US" sz="2800" dirty="0">
                <a:latin typeface="Times New Roman" pitchFamily="18" charset="0"/>
                <a:ea typeface="CMR10"/>
              </a:rPr>
              <a:t>) is sometimes called 1 Cal,</a:t>
            </a:r>
            <a:endParaRPr lang="en-US" sz="2800" dirty="0"/>
          </a:p>
          <a:p>
            <a:pPr indent="215900" algn="justLow" eaLnBrk="0" hangingPunct="0">
              <a:defRPr/>
            </a:pPr>
            <a:r>
              <a:rPr lang="en-US" sz="2800" dirty="0">
                <a:latin typeface="Times New Roman" pitchFamily="18" charset="0"/>
                <a:ea typeface="CMR10"/>
              </a:rPr>
              <a:t>1 Kcal = 4184 J</a:t>
            </a:r>
            <a:endParaRPr lang="en-US" sz="2800" dirty="0"/>
          </a:p>
          <a:p>
            <a:pPr indent="215900" algn="justLow" eaLnBrk="0" hangingPunct="0">
              <a:defRPr/>
            </a:pPr>
            <a:r>
              <a:rPr lang="en-US" sz="2800" dirty="0">
                <a:latin typeface="Times New Roman" pitchFamily="18" charset="0"/>
                <a:ea typeface="CMR10"/>
              </a:rPr>
              <a:t>1 J = 10</a:t>
            </a:r>
            <a:r>
              <a:rPr lang="en-US" sz="2800" baseline="30000" dirty="0">
                <a:latin typeface="Times New Roman" pitchFamily="18" charset="0"/>
                <a:ea typeface="CMR10"/>
              </a:rPr>
              <a:t>7</a:t>
            </a:r>
            <a:r>
              <a:rPr lang="en-US" sz="2800" dirty="0">
                <a:latin typeface="Times New Roman" pitchFamily="18" charset="0"/>
                <a:ea typeface="CMR10"/>
              </a:rPr>
              <a:t> ergs</a:t>
            </a:r>
            <a:endParaRPr lang="en-US" sz="2800" dirty="0"/>
          </a:p>
          <a:p>
            <a:pPr indent="215900" algn="justLow" eaLnBrk="0" hangingPunct="0">
              <a:defRPr/>
            </a:pPr>
            <a:r>
              <a:rPr lang="en-US" sz="2800" dirty="0">
                <a:latin typeface="Times New Roman" pitchFamily="18" charset="0"/>
                <a:ea typeface="CMR10"/>
              </a:rPr>
              <a:t>1 kcal/min = 69.7 W = 0.094 </a:t>
            </a:r>
            <a:r>
              <a:rPr lang="en-US" sz="2800" dirty="0" err="1">
                <a:latin typeface="Times New Roman" pitchFamily="18" charset="0"/>
                <a:ea typeface="CMR10"/>
              </a:rPr>
              <a:t>hp</a:t>
            </a:r>
            <a:endParaRPr lang="en-US" sz="2800" dirty="0"/>
          </a:p>
          <a:p>
            <a:pPr indent="215900" algn="justLow" eaLnBrk="0" hangingPunct="0">
              <a:defRPr/>
            </a:pPr>
            <a:r>
              <a:rPr lang="en-US" sz="2800" dirty="0">
                <a:latin typeface="Times New Roman" pitchFamily="18" charset="0"/>
                <a:ea typeface="CMR10"/>
              </a:rPr>
              <a:t>100 W = 1.43 kcal/min</a:t>
            </a:r>
            <a:endParaRPr lang="en-US" sz="2800" dirty="0"/>
          </a:p>
          <a:p>
            <a:pPr indent="215900" algn="justLow" eaLnBrk="0" hangingPunct="0">
              <a:defRPr/>
            </a:pPr>
            <a:r>
              <a:rPr lang="en-US" sz="2800" dirty="0">
                <a:latin typeface="Times New Roman" pitchFamily="18" charset="0"/>
                <a:ea typeface="CMR10"/>
              </a:rPr>
              <a:t>1 </a:t>
            </a:r>
            <a:r>
              <a:rPr lang="en-US" sz="2800" dirty="0" err="1">
                <a:latin typeface="Times New Roman" pitchFamily="18" charset="0"/>
                <a:ea typeface="CMR10"/>
              </a:rPr>
              <a:t>hp</a:t>
            </a:r>
            <a:r>
              <a:rPr lang="en-US" sz="2800" dirty="0">
                <a:latin typeface="Times New Roman" pitchFamily="18" charset="0"/>
                <a:ea typeface="CMR10"/>
              </a:rPr>
              <a:t> = 642 kcal/</a:t>
            </a:r>
            <a:r>
              <a:rPr lang="en-US" sz="2800" dirty="0" err="1">
                <a:latin typeface="Times New Roman" pitchFamily="18" charset="0"/>
                <a:ea typeface="CMR10"/>
              </a:rPr>
              <a:t>hr</a:t>
            </a:r>
            <a:r>
              <a:rPr lang="en-US" sz="2800" dirty="0">
                <a:latin typeface="Times New Roman" pitchFamily="18" charset="0"/>
                <a:ea typeface="CMR10"/>
              </a:rPr>
              <a:t> = 746 W</a:t>
            </a:r>
            <a:endParaRPr lang="en-US" sz="2800" dirty="0"/>
          </a:p>
          <a:p>
            <a:pPr indent="215900" algn="justLow" eaLnBrk="0" hangingPunct="0">
              <a:defRPr/>
            </a:pPr>
            <a:r>
              <a:rPr lang="en-US" sz="2800" dirty="0">
                <a:latin typeface="Times New Roman" pitchFamily="18" charset="0"/>
                <a:ea typeface="CMR10"/>
              </a:rPr>
              <a:t>1 met = 50 kcal/m</a:t>
            </a:r>
            <a:r>
              <a:rPr lang="en-US" sz="2800" baseline="30000" dirty="0">
                <a:latin typeface="Times New Roman" pitchFamily="18" charset="0"/>
                <a:ea typeface="CMR10"/>
              </a:rPr>
              <a:t>2</a:t>
            </a:r>
            <a:r>
              <a:rPr lang="en-US" sz="2800" dirty="0">
                <a:latin typeface="Times New Roman" pitchFamily="18" charset="0"/>
                <a:ea typeface="CMR10"/>
              </a:rPr>
              <a:t> </a:t>
            </a:r>
            <a:r>
              <a:rPr lang="en-US" sz="2800" dirty="0" err="1">
                <a:latin typeface="Times New Roman" pitchFamily="18" charset="0"/>
                <a:ea typeface="CMR10"/>
              </a:rPr>
              <a:t>hr</a:t>
            </a:r>
            <a:r>
              <a:rPr lang="en-US" sz="2800" dirty="0">
                <a:latin typeface="Times New Roman" pitchFamily="18" charset="0"/>
                <a:ea typeface="CMR10"/>
              </a:rPr>
              <a:t> = 58 W/m</a:t>
            </a:r>
            <a:r>
              <a:rPr lang="en-US" sz="2800" baseline="30000" dirty="0">
                <a:latin typeface="Times New Roman" pitchFamily="18" charset="0"/>
                <a:ea typeface="CMR10"/>
              </a:rPr>
              <a:t>2</a:t>
            </a:r>
            <a:endParaRPr lang="en-US" sz="2800" dirty="0"/>
          </a:p>
          <a:p>
            <a:pPr indent="215900" algn="justLow" eaLnBrk="0" hangingPunct="0">
              <a:defRPr/>
            </a:pPr>
            <a:r>
              <a:rPr lang="en-US" sz="2800" dirty="0">
                <a:latin typeface="Times New Roman" pitchFamily="18" charset="0"/>
                <a:ea typeface="CMR10"/>
              </a:rPr>
              <a:t>1 Kcal/</a:t>
            </a:r>
            <a:r>
              <a:rPr lang="en-US" sz="2800" dirty="0" err="1">
                <a:latin typeface="Times New Roman" pitchFamily="18" charset="0"/>
                <a:ea typeface="CMR10"/>
              </a:rPr>
              <a:t>hr</a:t>
            </a:r>
            <a:r>
              <a:rPr lang="en-US" sz="2800" dirty="0">
                <a:latin typeface="Times New Roman" pitchFamily="18" charset="0"/>
                <a:ea typeface="CMR10"/>
              </a:rPr>
              <a:t> = 1.162 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049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04800" y="457200"/>
            <a:ext cx="4400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FFFF00"/>
                </a:solidFill>
              </a:rPr>
              <a:t>Energy Content of Body Fuel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03312" y="3299283"/>
            <a:ext cx="8946541" cy="1348917"/>
          </a:xfrm>
        </p:spPr>
        <p:txBody>
          <a:bodyPr/>
          <a:lstStyle/>
          <a:p>
            <a:pPr algn="l" rtl="0"/>
            <a:r>
              <a:rPr lang="en-US" altLang="en-US" dirty="0"/>
              <a:t>The catabolic rate ΔU/</a:t>
            </a:r>
            <a:r>
              <a:rPr lang="en-US" altLang="en-US" dirty="0" err="1"/>
              <a:t>Δt</a:t>
            </a:r>
            <a:r>
              <a:rPr lang="en-US" altLang="en-US" dirty="0"/>
              <a:t> is therefore directly correlated with the consumption of oxygen.</a:t>
            </a:r>
          </a:p>
          <a:p>
            <a:pPr algn="l" rtl="0"/>
            <a:r>
              <a:rPr lang="en-US" altLang="en-US" dirty="0"/>
              <a:t> Consumption of liter O2 gas since rate ≈ 4.8 kcal of energy</a:t>
            </a: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0" y="1284746"/>
            <a:ext cx="10792619" cy="1648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884" y="4670883"/>
            <a:ext cx="25431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301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03312" y="3019780"/>
            <a:ext cx="8946541" cy="3228619"/>
          </a:xfrm>
        </p:spPr>
        <p:txBody>
          <a:bodyPr/>
          <a:lstStyle/>
          <a:p>
            <a:pPr algn="l" rtl="0"/>
            <a:r>
              <a:rPr lang="en-US" altLang="en-US" sz="2400" dirty="0">
                <a:solidFill>
                  <a:srgbClr val="66FF33"/>
                </a:solidFill>
              </a:rPr>
              <a:t>The energy produced per mass of fuel (energy released) is </a:t>
            </a:r>
          </a:p>
          <a:p>
            <a:pPr algn="l" rtl="0"/>
            <a:r>
              <a:rPr lang="en-US" altLang="en-US" dirty="0">
                <a:solidFill>
                  <a:srgbClr val="FF0000"/>
                </a:solidFill>
              </a:rPr>
              <a:t>           </a:t>
            </a:r>
            <a:r>
              <a:rPr lang="en-US" altLang="en-US" dirty="0" smtClean="0">
                <a:solidFill>
                  <a:srgbClr val="FF0000"/>
                </a:solidFill>
              </a:rPr>
              <a:t>    </a:t>
            </a:r>
            <a:r>
              <a:rPr lang="en-US" altLang="en-US" dirty="0"/>
              <a:t>686 kcal/180 g glucose = 3.80 kcal/g glucose.</a:t>
            </a:r>
          </a:p>
          <a:p>
            <a:pPr algn="l" rtl="0"/>
            <a:endParaRPr lang="en-US" altLang="en-US" dirty="0"/>
          </a:p>
          <a:p>
            <a:pPr algn="l" rtl="0"/>
            <a:r>
              <a:rPr lang="en-US" altLang="en-US" i="1" dirty="0">
                <a:solidFill>
                  <a:srgbClr val="FFFF00"/>
                </a:solidFill>
              </a:rPr>
              <a:t>calorific equivalent</a:t>
            </a:r>
            <a:r>
              <a:rPr lang="en-US" altLang="en-US" dirty="0"/>
              <a:t>, the energy produced per liter of oxygen consumed, which is </a:t>
            </a:r>
          </a:p>
          <a:p>
            <a:pPr algn="l" rtl="0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33" y="1000480"/>
            <a:ext cx="11707102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451" y="5448299"/>
            <a:ext cx="31337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226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847778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2012-07-18T23:36:00+00:00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1597963</Value>
    </PublishStatusLookup>
    <APAuthor xmlns="4873beb7-5857-4685-be1f-d57550cc96cc">
      <UserInfo>
        <DisplayName>REDMOND\v-alekha</DisplayName>
        <AccountId>2912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TP103039515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EAE737A-72D2-4F07-84A4-D46333E273A5}">
  <ds:schemaRefs>
    <ds:schemaRef ds:uri="4873beb7-5857-4685-be1f-d57550cc96cc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CEC0E97-8C84-410A-8286-2F18FF8966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tf03039516</Template>
  <TotalTime>0</TotalTime>
  <Words>318</Words>
  <Application>Microsoft Office PowerPoint</Application>
  <PresentationFormat>Widescreen</PresentationFormat>
  <Paragraphs>38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Cambria</vt:lpstr>
      <vt:lpstr>Century Gothic</vt:lpstr>
      <vt:lpstr>CMMI10</vt:lpstr>
      <vt:lpstr>CMR10</vt:lpstr>
      <vt:lpstr>Times New Roman</vt:lpstr>
      <vt:lpstr>Wingdings 3</vt:lpstr>
      <vt:lpstr>Ion</vt:lpstr>
      <vt:lpstr>Chapter 4_1 Energy, Heat, Work, and Power of the Body </vt:lpstr>
      <vt:lpstr>Ch_4: Energy, Heat, Work, and Power of the Body :</vt:lpstr>
      <vt:lpstr>PowerPoint Presentation</vt:lpstr>
      <vt:lpstr>Types of thermometers  </vt:lpstr>
      <vt:lpstr>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2016-12-15T17:39:33Z</dcterms:created>
  <dcterms:modified xsi:type="dcterms:W3CDTF">2018-12-19T15:37:38Z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